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66" r:id="rId4"/>
    <p:sldId id="267" r:id="rId5"/>
    <p:sldId id="28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4" d="100"/>
          <a:sy n="124" d="100"/>
        </p:scale>
        <p:origin x="-1248" y="-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8E5CE-FDE4-4E7C-B014-E2C12A7353E9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E4E5D-99E4-4B13-828B-EDB3D59311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951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8E5CE-FDE4-4E7C-B014-E2C12A7353E9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E4E5D-99E4-4B13-828B-EDB3D59311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75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8E5CE-FDE4-4E7C-B014-E2C12A7353E9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E4E5D-99E4-4B13-828B-EDB3D59311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662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8E5CE-FDE4-4E7C-B014-E2C12A7353E9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E4E5D-99E4-4B13-828B-EDB3D59311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4046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8E5CE-FDE4-4E7C-B014-E2C12A7353E9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E4E5D-99E4-4B13-828B-EDB3D59311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522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8E5CE-FDE4-4E7C-B014-E2C12A7353E9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E4E5D-99E4-4B13-828B-EDB3D59311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813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8E5CE-FDE4-4E7C-B014-E2C12A7353E9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E4E5D-99E4-4B13-828B-EDB3D59311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027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8E5CE-FDE4-4E7C-B014-E2C12A7353E9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E4E5D-99E4-4B13-828B-EDB3D59311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174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8E5CE-FDE4-4E7C-B014-E2C12A7353E9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E4E5D-99E4-4B13-828B-EDB3D59311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706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8E5CE-FDE4-4E7C-B014-E2C12A7353E9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E4E5D-99E4-4B13-828B-EDB3D59311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023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8E5CE-FDE4-4E7C-B014-E2C12A7353E9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E4E5D-99E4-4B13-828B-EDB3D59311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727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F8E5CE-FDE4-4E7C-B014-E2C12A7353E9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DE4E5D-99E4-4B13-828B-EDB3D59311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008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Wealth Accounts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Andrew Mason</a:t>
            </a:r>
          </a:p>
          <a:p>
            <a:r>
              <a:rPr lang="en-US" dirty="0" smtClean="0"/>
              <a:t>Workshop on </a:t>
            </a:r>
            <a:r>
              <a:rPr lang="en-US" dirty="0" err="1" smtClean="0"/>
              <a:t>Microdistributional</a:t>
            </a:r>
            <a:r>
              <a:rPr lang="en-US" dirty="0" smtClean="0"/>
              <a:t> NTA, May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0734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NTA Wealth Accounts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NTA wealth accounts would classify wealth (assets and transfer wealth) by sector (public and private) and by age</a:t>
            </a:r>
          </a:p>
          <a:p>
            <a:r>
              <a:rPr lang="en-US" dirty="0" smtClean="0"/>
              <a:t>Wealth accounts would consist of </a:t>
            </a:r>
          </a:p>
          <a:p>
            <a:pPr lvl="1"/>
            <a:r>
              <a:rPr lang="en-US" dirty="0" smtClean="0"/>
              <a:t>Opening balance or wealth at the beginning of the period for each age</a:t>
            </a:r>
          </a:p>
          <a:p>
            <a:pPr lvl="1"/>
            <a:r>
              <a:rPr lang="en-US" dirty="0" smtClean="0"/>
              <a:t>Net changes for each age group/cohort during the period</a:t>
            </a:r>
          </a:p>
          <a:p>
            <a:pPr lvl="1"/>
            <a:r>
              <a:rPr lang="en-US" dirty="0" smtClean="0"/>
              <a:t>Closing balance or wealth at the end of the period for each age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6841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Simple NTA Private Asset Account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3220349"/>
              </p:ext>
            </p:extLst>
          </p:nvPr>
        </p:nvGraphicFramePr>
        <p:xfrm>
          <a:off x="1066800" y="1447800"/>
          <a:ext cx="7086602" cy="312419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20527"/>
                <a:gridCol w="933215"/>
                <a:gridCol w="933215"/>
                <a:gridCol w="933215"/>
                <a:gridCol w="933215"/>
                <a:gridCol w="933215"/>
              </a:tblGrid>
              <a:tr h="520694">
                <a:tc gridSpan="6"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>
                          <a:effectLst/>
                        </a:rPr>
                        <a:t>Aggregate private assets by age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20701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Age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520701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 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3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Total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0701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Opening balance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15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50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30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95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520701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Net changes in assets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6.54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37.44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16.72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-30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30.7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520701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Ending balance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6.54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52.44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66.72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125.7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1143000" y="4953000"/>
            <a:ext cx="7010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Members of each age group have initial assets, net changes in their assets during the year, a birthday, and end up a year older with new assets at the end of the year. 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495800" y="3200400"/>
            <a:ext cx="762000" cy="91440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458691" y="4114800"/>
            <a:ext cx="762000" cy="60960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/>
          <p:cNvCxnSpPr>
            <a:stCxn id="5" idx="2"/>
          </p:cNvCxnSpPr>
          <p:nvPr/>
        </p:nvCxnSpPr>
        <p:spPr>
          <a:xfrm>
            <a:off x="4876800" y="4114800"/>
            <a:ext cx="581891" cy="30480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2189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With changes in assets elaborated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5205503"/>
              </p:ext>
            </p:extLst>
          </p:nvPr>
        </p:nvGraphicFramePr>
        <p:xfrm>
          <a:off x="929299" y="2133600"/>
          <a:ext cx="7162799" cy="25336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46554"/>
                <a:gridCol w="943249"/>
                <a:gridCol w="943249"/>
                <a:gridCol w="943249"/>
                <a:gridCol w="943249"/>
                <a:gridCol w="943249"/>
              </a:tblGrid>
              <a:tr h="235900">
                <a:tc gridSpan="6"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Aggregate private assets by age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35900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Age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359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 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Total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359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Opening balance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50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30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95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359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Net changes in assets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6.54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37.44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16.72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-30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30.7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359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Saving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30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-10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3909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Other changes in volume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0.15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0.5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0.3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0.95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359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Revaluations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0.75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2.5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1.5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4.75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359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smtClean="0">
                          <a:effectLst/>
                        </a:rPr>
                        <a:t>Capital transfers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6.54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6.54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8.72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-21.8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359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Ending balance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6.54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52.44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66.72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125.7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2957392"/>
              </p:ext>
            </p:extLst>
          </p:nvPr>
        </p:nvGraphicFramePr>
        <p:xfrm>
          <a:off x="457200" y="4876800"/>
          <a:ext cx="8153400" cy="13817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667000"/>
                <a:gridCol w="5486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0" dirty="0" smtClean="0"/>
                        <a:t>Other changes in volume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Natural disasters and uncompensated seizures</a:t>
                      </a:r>
                      <a:endParaRPr 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Revaluations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Change in asset prices, exchange rates, PV</a:t>
                      </a:r>
                      <a:r>
                        <a:rPr lang="en-US" baseline="0" dirty="0" smtClean="0"/>
                        <a:t> calculations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Capital transfers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Bequests</a:t>
                      </a:r>
                      <a:r>
                        <a:rPr lang="en-US" baseline="0" dirty="0" smtClean="0"/>
                        <a:t> and other capital transfers (including household reclassifications)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914400" y="1219200"/>
            <a:ext cx="71628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 standard models, we simplify using A(</a:t>
            </a:r>
            <a:r>
              <a:rPr lang="en-US" dirty="0" err="1" smtClean="0"/>
              <a:t>x,t</a:t>
            </a:r>
            <a:r>
              <a:rPr lang="en-US" dirty="0" smtClean="0"/>
              <a:t>)=A(x-1,t-1)+S(</a:t>
            </a:r>
            <a:r>
              <a:rPr lang="en-US" dirty="0" err="1" smtClean="0"/>
              <a:t>x,t</a:t>
            </a:r>
            <a:r>
              <a:rPr lang="en-US" dirty="0" smtClean="0"/>
              <a:t>). </a:t>
            </a:r>
          </a:p>
          <a:p>
            <a:pPr algn="ctr"/>
            <a:r>
              <a:rPr lang="en-US" dirty="0" smtClean="0"/>
              <a:t>A complete accounting requires that we incorporate other sources of change in assets.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5679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Applying these concepts to transfer wealth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“Saving” : the accumulation and </a:t>
            </a:r>
            <a:r>
              <a:rPr lang="en-US" dirty="0" err="1" smtClean="0"/>
              <a:t>disaccumulation</a:t>
            </a:r>
            <a:r>
              <a:rPr lang="en-US" dirty="0" smtClean="0"/>
              <a:t> of transfer wealth over the lifecycle as any cohort experiences net public transfers</a:t>
            </a:r>
          </a:p>
          <a:p>
            <a:r>
              <a:rPr lang="en-US" dirty="0" smtClean="0"/>
              <a:t> “Revaluations” : Changes in interest rates.  Other prices</a:t>
            </a:r>
            <a:r>
              <a:rPr lang="en-US" dirty="0" smtClean="0"/>
              <a:t>? Unanticipated changes in survival. </a:t>
            </a:r>
            <a:endParaRPr lang="en-US" dirty="0" smtClean="0"/>
          </a:p>
          <a:p>
            <a:r>
              <a:rPr lang="en-US" dirty="0" smtClean="0"/>
              <a:t>Transfer </a:t>
            </a:r>
            <a:r>
              <a:rPr lang="en-US" dirty="0" smtClean="0"/>
              <a:t>wealth </a:t>
            </a:r>
            <a:r>
              <a:rPr lang="en-US" dirty="0" smtClean="0"/>
              <a:t>“transfers</a:t>
            </a:r>
            <a:r>
              <a:rPr lang="en-US" dirty="0" smtClean="0"/>
              <a:t>” : unanticipated changes in public transfer inflows and outflows.</a:t>
            </a:r>
          </a:p>
          <a:p>
            <a:r>
              <a:rPr lang="en-US" dirty="0" smtClean="0"/>
              <a:t>Where would a recession fit in?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57825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1601</TotalTime>
  <Words>349</Words>
  <Application>Microsoft Office PowerPoint</Application>
  <PresentationFormat>On-screen Show (4:3)</PresentationFormat>
  <Paragraphs>101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Wealth Accounts</vt:lpstr>
      <vt:lpstr>NTA Wealth Accounts</vt:lpstr>
      <vt:lpstr>Simple NTA Private Asset Account</vt:lpstr>
      <vt:lpstr>With changes in assets elaborated</vt:lpstr>
      <vt:lpstr>Applying these concepts to transfer wealth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Wealth Accounts</dc:title>
  <dc:creator>Andy</dc:creator>
  <cp:lastModifiedBy>Andrew Mason</cp:lastModifiedBy>
  <cp:revision>31</cp:revision>
  <dcterms:created xsi:type="dcterms:W3CDTF">2014-11-03T20:18:52Z</dcterms:created>
  <dcterms:modified xsi:type="dcterms:W3CDTF">2020-05-11T01:46:44Z</dcterms:modified>
</cp:coreProperties>
</file>